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892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Lecture3: Teacher NoorMustafaRajpar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4790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Mastering the Insert Tab in Microsoft Word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2367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guide to leveraging every feature for professional document creation.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217676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4A030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561767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5501164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will walk through each group of the Insert Tab, detailing its function and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821" y="369094"/>
            <a:ext cx="6259830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9: Symbols Group &amp; Conclusion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821" y="1056918"/>
            <a:ext cx="1369075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final group allows for the insertion of complex mathematical equations and special characters.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9821" y="1556742"/>
            <a:ext cx="20134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Equation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69821" y="1942505"/>
            <a:ext cx="668166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complex mathematical formulas using pre-built structures or LaTeX.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9821" y="2326958"/>
            <a:ext cx="6681668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821" y="2326958"/>
            <a:ext cx="6681668" cy="2269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69821" y="2723674"/>
            <a:ext cx="20134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Symbol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9821" y="3109436"/>
            <a:ext cx="6681668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special characters not found on a standard keyboard (e.g., copyright, currency, foreign characters).</a:t>
            </a:r>
            <a:endParaRPr lang="en-US" sz="10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531" y="1573530"/>
            <a:ext cx="6681668" cy="66816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6531" y="8406170"/>
            <a:ext cx="2684621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8C7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486531" y="8875871"/>
            <a:ext cx="6681668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Insert Tab is your gateway to enriching documents with structure, visuals, and dynamic content. Mastering these groups is essential for professional document design.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221"/>
            <a:ext cx="6113740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1: Pages Group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0218" y="1666399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Pages group is essential for structuring your document, providing quick ways to add covers, blank pages, and section breaks.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0218" y="2981206"/>
            <a:ext cx="3668911" cy="2391966"/>
          </a:xfrm>
          <a:prstGeom prst="roundRect">
            <a:avLst>
              <a:gd name="adj" fmla="val 6116"/>
            </a:avLst>
          </a:prstGeom>
          <a:solidFill>
            <a:srgbClr val="242429"/>
          </a:solidFill>
          <a:ln/>
        </p:spPr>
      </p:sp>
      <p:sp>
        <p:nvSpPr>
          <p:cNvPr id="6" name="Shape 3"/>
          <p:cNvSpPr/>
          <p:nvPr/>
        </p:nvSpPr>
        <p:spPr>
          <a:xfrm>
            <a:off x="790218" y="2950726"/>
            <a:ext cx="3668911" cy="121920"/>
          </a:xfrm>
          <a:prstGeom prst="roundRect">
            <a:avLst>
              <a:gd name="adj" fmla="val 27778"/>
            </a:avLst>
          </a:prstGeom>
          <a:solidFill>
            <a:srgbClr val="FDC4C4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642592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FDC4C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80" y="2811899"/>
            <a:ext cx="270867" cy="3386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6440" y="354556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Cover Page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6440" y="4033599"/>
            <a:ext cx="315646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a pre-formatted cover page template for a professional look.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684871" y="2981206"/>
            <a:ext cx="3668911" cy="2391966"/>
          </a:xfrm>
          <a:prstGeom prst="roundRect">
            <a:avLst>
              <a:gd name="adj" fmla="val 6116"/>
            </a:avLst>
          </a:prstGeom>
          <a:solidFill>
            <a:srgbClr val="242429"/>
          </a:solidFill>
          <a:ln/>
        </p:spPr>
      </p:sp>
      <p:sp>
        <p:nvSpPr>
          <p:cNvPr id="12" name="Shape 8"/>
          <p:cNvSpPr/>
          <p:nvPr/>
        </p:nvSpPr>
        <p:spPr>
          <a:xfrm>
            <a:off x="4684871" y="2950726"/>
            <a:ext cx="3668911" cy="121920"/>
          </a:xfrm>
          <a:prstGeom prst="roundRect">
            <a:avLst>
              <a:gd name="adj" fmla="val 27778"/>
            </a:avLst>
          </a:prstGeom>
          <a:solidFill>
            <a:srgbClr val="FDC4C4"/>
          </a:solidFill>
          <a:ln/>
        </p:spPr>
      </p:sp>
      <p:sp>
        <p:nvSpPr>
          <p:cNvPr id="13" name="Shape 9"/>
          <p:cNvSpPr/>
          <p:nvPr/>
        </p:nvSpPr>
        <p:spPr>
          <a:xfrm>
            <a:off x="6180594" y="2642592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FDC4C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34" y="2811899"/>
            <a:ext cx="270867" cy="3386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941094" y="354556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Blank Page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4941094" y="4033599"/>
            <a:ext cx="315646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Instantly add a new, empty page anywhere in your document.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790218" y="5937528"/>
            <a:ext cx="7563564" cy="1669732"/>
          </a:xfrm>
          <a:prstGeom prst="roundRect">
            <a:avLst>
              <a:gd name="adj" fmla="val 8762"/>
            </a:avLst>
          </a:prstGeom>
          <a:solidFill>
            <a:srgbClr val="242429"/>
          </a:solidFill>
          <a:ln/>
        </p:spPr>
      </p:sp>
      <p:sp>
        <p:nvSpPr>
          <p:cNvPr id="18" name="Shape 13"/>
          <p:cNvSpPr/>
          <p:nvPr/>
        </p:nvSpPr>
        <p:spPr>
          <a:xfrm>
            <a:off x="790218" y="5907048"/>
            <a:ext cx="7563564" cy="121920"/>
          </a:xfrm>
          <a:prstGeom prst="roundRect">
            <a:avLst>
              <a:gd name="adj" fmla="val 27778"/>
            </a:avLst>
          </a:prstGeom>
          <a:solidFill>
            <a:srgbClr val="FDC4C4"/>
          </a:solidFill>
          <a:ln/>
        </p:spPr>
      </p:sp>
      <p:sp>
        <p:nvSpPr>
          <p:cNvPr id="19" name="Shape 14"/>
          <p:cNvSpPr/>
          <p:nvPr/>
        </p:nvSpPr>
        <p:spPr>
          <a:xfrm>
            <a:off x="4233327" y="5598914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FDC4C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6" y="5768221"/>
            <a:ext cx="270867" cy="33861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6440" y="650188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Page Break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46440" y="6989921"/>
            <a:ext cx="705111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Force the text following the cursor to start on the next page.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193988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2: Tables Group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 are fundamental for organizing data and creating structured layouts within your document.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5930" y="2599015"/>
            <a:ext cx="3704511" cy="1720929"/>
          </a:xfrm>
          <a:prstGeom prst="roundRect">
            <a:avLst>
              <a:gd name="adj" fmla="val 1932"/>
            </a:avLst>
          </a:prstGeom>
          <a:solidFill>
            <a:srgbClr val="434348"/>
          </a:solidFill>
          <a:ln/>
        </p:spPr>
      </p:sp>
      <p:sp>
        <p:nvSpPr>
          <p:cNvPr id="5" name="Text 3"/>
          <p:cNvSpPr/>
          <p:nvPr/>
        </p:nvSpPr>
        <p:spPr>
          <a:xfrm>
            <a:off x="997625" y="28207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Insert Table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97625" y="3388876"/>
            <a:ext cx="326112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 or select the grid size for a new table.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702135" y="2599015"/>
            <a:ext cx="3704511" cy="1720929"/>
          </a:xfrm>
          <a:prstGeom prst="roundRect">
            <a:avLst>
              <a:gd name="adj" fmla="val 1932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4923830" y="28207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Draw Table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4923830" y="3388876"/>
            <a:ext cx="3261122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Manually draw cells and borders for complex layouts.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5930" y="4541639"/>
            <a:ext cx="7630716" cy="1366242"/>
          </a:xfrm>
          <a:prstGeom prst="roundRect">
            <a:avLst>
              <a:gd name="adj" fmla="val 2434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997625" y="476333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Text to Table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97625" y="5331500"/>
            <a:ext cx="7187327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Quickly transform delimited text into a structured table.</a:t>
            </a:r>
            <a:endParaRPr lang="en-US" sz="17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481"/>
            <a:ext cx="7715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3: Illustrations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9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visual communication by inserting various graphic elements. Visuals increase engagement and comprehension.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7941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52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4317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images from your device or online sources.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77941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852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Shapes &amp; Icons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3432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geometric shapes, lines, and vector icons.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77941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852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SmartArt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634329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pre-designed graphics for lists, processes, and hierarchies.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77941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852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634329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data visualizations like bar, line, or pie charts.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9987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4: Add-ins Group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48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Word's functionality with third-party applications and tools.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66981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46698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724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 Add-ins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421469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the Office Store for new tools to integrate into Word.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061704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061704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 Add-ins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80941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and use the add-ins you have already installed.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123027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5: Media Group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Media group allows you to embed dynamic content directly into your document, primarily online videos.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2599015"/>
            <a:ext cx="4906923" cy="4906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1255" y="2571393"/>
            <a:ext cx="3325416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Online Video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231255" y="3208734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videos from platforms like YouTube or Vimeo. The video will play directly within the document when viewed digitally.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31255" y="4117538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feature is crucial for interactive reports and digital manuals.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63797" y="4721542"/>
            <a:ext cx="7298174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 media transforms a static document into a rich, interactive experience.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31255" y="4721542"/>
            <a:ext cx="30480" cy="709374"/>
          </a:xfrm>
          <a:prstGeom prst="rect">
            <a:avLst/>
          </a:prstGeom>
          <a:solidFill>
            <a:srgbClr val="FDC4C4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553"/>
            <a:ext cx="5882997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6: Links Group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0902" y="1633895"/>
            <a:ext cx="75949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connections within your document and to external resources using the Links group.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0902" y="2590919"/>
            <a:ext cx="885111" cy="1327666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84" y="3047286"/>
            <a:ext cx="331827" cy="414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67230" y="2812137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367230" y="3290530"/>
            <a:ext cx="648866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hyperlinks to websites, files, or email addresses.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6260902" y="4139803"/>
            <a:ext cx="885111" cy="1629013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84" y="4746903"/>
            <a:ext cx="331827" cy="4148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67230" y="4361021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Bookmark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7367230" y="4839414"/>
            <a:ext cx="6488668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 specific locations in your document for easy navigation and cross-referencing.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6260902" y="5990034"/>
            <a:ext cx="885111" cy="1629013"/>
          </a:xfrm>
          <a:prstGeom prst="roundRect">
            <a:avLst>
              <a:gd name="adj" fmla="val 360029"/>
            </a:avLst>
          </a:prstGeom>
          <a:solidFill>
            <a:srgbClr val="434348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84" y="6597134"/>
            <a:ext cx="331827" cy="414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367230" y="621125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Cross-reference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7367230" y="6689646"/>
            <a:ext cx="6488668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 to items like headings, figures, or tables elsewhere in the document.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4985147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7: Comments Group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637" y="1178243"/>
            <a:ext cx="1358312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 collaboration and review processes by adding comments to specific sections of text.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637" y="1735455"/>
            <a:ext cx="224444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Comment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637" y="2165509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a comment bubble to provide feedback or ask questions without altering the main text.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637" y="2539603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Comments are essential for tracking revisions and communicating with co-authors.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343" y="1754148"/>
            <a:ext cx="6609040" cy="660904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23637" y="8699659"/>
            <a:ext cx="13583126" cy="635794"/>
          </a:xfrm>
          <a:prstGeom prst="roundRect">
            <a:avLst>
              <a:gd name="adj" fmla="val 3530"/>
            </a:avLst>
          </a:prstGeom>
          <a:solidFill>
            <a:srgbClr val="4A030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79" y="8923377"/>
            <a:ext cx="186928" cy="1495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09650" y="8886587"/>
            <a:ext cx="129475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Comments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targeted feedback during the drafting phase.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4708"/>
            <a:ext cx="9755981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8: Header &amp; Footer and Text Groups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6512" y="1500545"/>
            <a:ext cx="1329737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groups manage structural elements and specialized text boxes.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03770" y="2019300"/>
            <a:ext cx="22860" cy="5685473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6957298" y="2222063"/>
            <a:ext cx="380762" cy="22860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6" name="Shape 4"/>
          <p:cNvSpPr/>
          <p:nvPr/>
        </p:nvSpPr>
        <p:spPr>
          <a:xfrm>
            <a:off x="7243822" y="2162115"/>
            <a:ext cx="142756" cy="142756"/>
          </a:xfrm>
          <a:prstGeom prst="roundRect">
            <a:avLst>
              <a:gd name="adj" fmla="val 320267"/>
            </a:avLst>
          </a:prstGeom>
          <a:solidFill>
            <a:srgbClr val="FDC4C4"/>
          </a:solidFill>
          <a:ln/>
        </p:spPr>
      </p:sp>
      <p:sp>
        <p:nvSpPr>
          <p:cNvPr id="7" name="Text 5"/>
          <p:cNvSpPr/>
          <p:nvPr/>
        </p:nvSpPr>
        <p:spPr>
          <a:xfrm>
            <a:off x="4173141" y="2084665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Header &amp; Footer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6512" y="2496264"/>
            <a:ext cx="5887045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recurring content (titles, dates) at the top or bottom of pages.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292340" y="3364468"/>
            <a:ext cx="380762" cy="22860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10" name="Shape 8"/>
          <p:cNvSpPr/>
          <p:nvPr/>
        </p:nvSpPr>
        <p:spPr>
          <a:xfrm>
            <a:off x="7243822" y="3304520"/>
            <a:ext cx="142756" cy="142756"/>
          </a:xfrm>
          <a:prstGeom prst="roundRect">
            <a:avLst>
              <a:gd name="adj" fmla="val 320267"/>
            </a:avLst>
          </a:prstGeom>
          <a:solidFill>
            <a:srgbClr val="FDC4C4"/>
          </a:solidFill>
          <a:ln/>
        </p:spPr>
      </p:sp>
      <p:sp>
        <p:nvSpPr>
          <p:cNvPr id="11" name="Text 9"/>
          <p:cNvSpPr/>
          <p:nvPr/>
        </p:nvSpPr>
        <p:spPr>
          <a:xfrm>
            <a:off x="8076843" y="3227070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Page Number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076843" y="3638669"/>
            <a:ext cx="58870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number pages for easy reference.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957298" y="4349234"/>
            <a:ext cx="380762" cy="22860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14" name="Shape 12"/>
          <p:cNvSpPr/>
          <p:nvPr/>
        </p:nvSpPr>
        <p:spPr>
          <a:xfrm>
            <a:off x="7243822" y="4289286"/>
            <a:ext cx="142756" cy="142756"/>
          </a:xfrm>
          <a:prstGeom prst="roundRect">
            <a:avLst>
              <a:gd name="adj" fmla="val 320267"/>
            </a:avLst>
          </a:prstGeom>
          <a:solidFill>
            <a:srgbClr val="FDC4C4"/>
          </a:solidFill>
          <a:ln/>
        </p:spPr>
      </p:sp>
      <p:sp>
        <p:nvSpPr>
          <p:cNvPr id="15" name="Text 13"/>
          <p:cNvSpPr/>
          <p:nvPr/>
        </p:nvSpPr>
        <p:spPr>
          <a:xfrm>
            <a:off x="4173141" y="4211836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 Box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666512" y="4623435"/>
            <a:ext cx="58870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movable, formatted text containers for sidebars or callouts.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292340" y="5334000"/>
            <a:ext cx="380762" cy="22860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18" name="Shape 16"/>
          <p:cNvSpPr/>
          <p:nvPr/>
        </p:nvSpPr>
        <p:spPr>
          <a:xfrm>
            <a:off x="7243822" y="5274052"/>
            <a:ext cx="142756" cy="142756"/>
          </a:xfrm>
          <a:prstGeom prst="roundRect">
            <a:avLst>
              <a:gd name="adj" fmla="val 320267"/>
            </a:avLst>
          </a:prstGeom>
          <a:solidFill>
            <a:srgbClr val="FDC4C4"/>
          </a:solidFill>
          <a:ln/>
        </p:spPr>
      </p:sp>
      <p:sp>
        <p:nvSpPr>
          <p:cNvPr id="19" name="Text 17"/>
          <p:cNvSpPr/>
          <p:nvPr/>
        </p:nvSpPr>
        <p:spPr>
          <a:xfrm>
            <a:off x="8076843" y="5196602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WordArt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076843" y="5608201"/>
            <a:ext cx="58870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decorative text styles for titles and emphasis.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957298" y="6318766"/>
            <a:ext cx="380762" cy="22860"/>
          </a:xfrm>
          <a:prstGeom prst="roundRect">
            <a:avLst>
              <a:gd name="adj" fmla="val 124959"/>
            </a:avLst>
          </a:prstGeom>
          <a:solidFill>
            <a:srgbClr val="5C5C61"/>
          </a:solidFill>
          <a:ln/>
        </p:spPr>
      </p:sp>
      <p:sp>
        <p:nvSpPr>
          <p:cNvPr id="22" name="Shape 20"/>
          <p:cNvSpPr/>
          <p:nvPr/>
        </p:nvSpPr>
        <p:spPr>
          <a:xfrm>
            <a:off x="7243822" y="6258818"/>
            <a:ext cx="142756" cy="142756"/>
          </a:xfrm>
          <a:prstGeom prst="roundRect">
            <a:avLst>
              <a:gd name="adj" fmla="val 320267"/>
            </a:avLst>
          </a:prstGeom>
          <a:solidFill>
            <a:srgbClr val="FDC4C4"/>
          </a:solidFill>
          <a:ln/>
        </p:spPr>
      </p:sp>
      <p:sp>
        <p:nvSpPr>
          <p:cNvPr id="23" name="Text 21"/>
          <p:cNvSpPr/>
          <p:nvPr/>
        </p:nvSpPr>
        <p:spPr>
          <a:xfrm>
            <a:off x="4173141" y="6181368"/>
            <a:ext cx="238041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Signature Line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666512" y="6592967"/>
            <a:ext cx="5887045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 placeholder for a digital or physical signature.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2025-10-10T17:17:19Z</dcterms:created>
  <dcterms:modified xsi:type="dcterms:W3CDTF">2025-10-10T17:17:19Z</dcterms:modified>
</cp:coreProperties>
</file>